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9" r:id="rId4"/>
    <p:sldId id="262" r:id="rId5"/>
    <p:sldId id="265" r:id="rId6"/>
    <p:sldId id="268" r:id="rId7"/>
    <p:sldId id="269" r:id="rId8"/>
    <p:sldId id="270" r:id="rId9"/>
    <p:sldId id="279" r:id="rId10"/>
    <p:sldId id="281" r:id="rId11"/>
    <p:sldId id="282" r:id="rId12"/>
    <p:sldId id="258" r:id="rId13"/>
    <p:sldId id="260"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6"/>
    <p:restoredTop sz="94643"/>
  </p:normalViewPr>
  <p:slideViewPr>
    <p:cSldViewPr snapToGrid="0" snapToObjects="1">
      <p:cViewPr>
        <p:scale>
          <a:sx n="111" d="100"/>
          <a:sy n="111" d="100"/>
        </p:scale>
        <p:origin x="101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A835A-76BC-B443-B023-546031B53975}" type="datetimeFigureOut">
              <a:rPr lang="en-US" smtClean="0"/>
              <a:t>8/18/20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091E8-29B1-4741-93E6-693686160619}" type="slidenum">
              <a:rPr lang="en-US" smtClean="0"/>
              <a:t>‹#›</a:t>
            </a:fld>
            <a:endParaRPr lang="en-US"/>
          </a:p>
        </p:txBody>
      </p:sp>
    </p:spTree>
    <p:extLst>
      <p:ext uri="{BB962C8B-B14F-4D97-AF65-F5344CB8AC3E}">
        <p14:creationId xmlns:p14="http://schemas.microsoft.com/office/powerpoint/2010/main" val="179981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9091E8-29B1-4741-93E6-693686160619}" type="slidenum">
              <a:rPr lang="en-US" smtClean="0"/>
              <a:t>1</a:t>
            </a:fld>
            <a:endParaRPr lang="en-US"/>
          </a:p>
        </p:txBody>
      </p:sp>
    </p:spTree>
    <p:extLst>
      <p:ext uri="{BB962C8B-B14F-4D97-AF65-F5344CB8AC3E}">
        <p14:creationId xmlns:p14="http://schemas.microsoft.com/office/powerpoint/2010/main" val="925796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9E32F64-A72B-C14C-8433-77F8F5F5DCF5}" type="datetimeFigureOut">
              <a:rPr lang="en-US" smtClean="0"/>
              <a:t>8/18/20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30B953-DB5D-0049-BFD7-1B05CB90F64E}" type="slidenum">
              <a:rPr lang="en-US" smtClean="0"/>
              <a:t>‹#›</a:t>
            </a:fld>
            <a:endParaRPr lang="en-US"/>
          </a:p>
        </p:txBody>
      </p:sp>
    </p:spTree>
    <p:extLst>
      <p:ext uri="{BB962C8B-B14F-4D97-AF65-F5344CB8AC3E}">
        <p14:creationId xmlns:p14="http://schemas.microsoft.com/office/powerpoint/2010/main" val="28871730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32F64-A72B-C14C-8433-77F8F5F5DCF5}"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30B953-DB5D-0049-BFD7-1B05CB90F64E}" type="slidenum">
              <a:rPr lang="en-US" smtClean="0"/>
              <a:t>‹#›</a:t>
            </a:fld>
            <a:endParaRPr lang="en-US"/>
          </a:p>
        </p:txBody>
      </p:sp>
    </p:spTree>
    <p:extLst>
      <p:ext uri="{BB962C8B-B14F-4D97-AF65-F5344CB8AC3E}">
        <p14:creationId xmlns:p14="http://schemas.microsoft.com/office/powerpoint/2010/main" val="696197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32F64-A72B-C14C-8433-77F8F5F5DCF5}"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30B953-DB5D-0049-BFD7-1B05CB90F64E}" type="slidenum">
              <a:rPr lang="en-US" smtClean="0"/>
              <a:t>‹#›</a:t>
            </a:fld>
            <a:endParaRPr lang="en-US"/>
          </a:p>
        </p:txBody>
      </p:sp>
    </p:spTree>
    <p:extLst>
      <p:ext uri="{BB962C8B-B14F-4D97-AF65-F5344CB8AC3E}">
        <p14:creationId xmlns:p14="http://schemas.microsoft.com/office/powerpoint/2010/main" val="3528343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E32F64-A72B-C14C-8433-77F8F5F5DCF5}" type="datetimeFigureOut">
              <a:rPr lang="en-US" smtClean="0"/>
              <a:t>8/18/20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30B953-DB5D-0049-BFD7-1B05CB90F64E}" type="slidenum">
              <a:rPr lang="en-US" smtClean="0"/>
              <a:t>‹#›</a:t>
            </a:fld>
            <a:endParaRPr lang="en-US"/>
          </a:p>
        </p:txBody>
      </p:sp>
    </p:spTree>
    <p:extLst>
      <p:ext uri="{BB962C8B-B14F-4D97-AF65-F5344CB8AC3E}">
        <p14:creationId xmlns:p14="http://schemas.microsoft.com/office/powerpoint/2010/main" val="243684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9E32F64-A72B-C14C-8433-77F8F5F5DCF5}" type="datetimeFigureOut">
              <a:rPr lang="en-US" smtClean="0"/>
              <a:t>8/18/20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30B953-DB5D-0049-BFD7-1B05CB90F64E}" type="slidenum">
              <a:rPr lang="en-US" smtClean="0"/>
              <a:t>‹#›</a:t>
            </a:fld>
            <a:endParaRPr lang="en-US"/>
          </a:p>
        </p:txBody>
      </p:sp>
    </p:spTree>
    <p:extLst>
      <p:ext uri="{BB962C8B-B14F-4D97-AF65-F5344CB8AC3E}">
        <p14:creationId xmlns:p14="http://schemas.microsoft.com/office/powerpoint/2010/main" val="23048722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9E32F64-A72B-C14C-8433-77F8F5F5DCF5}" type="datetimeFigureOut">
              <a:rPr lang="en-US" smtClean="0"/>
              <a:t>8/18/20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130B953-DB5D-0049-BFD7-1B05CB90F64E}" type="slidenum">
              <a:rPr lang="en-US" smtClean="0"/>
              <a:t>‹#›</a:t>
            </a:fld>
            <a:endParaRPr lang="en-US"/>
          </a:p>
        </p:txBody>
      </p:sp>
    </p:spTree>
    <p:extLst>
      <p:ext uri="{BB962C8B-B14F-4D97-AF65-F5344CB8AC3E}">
        <p14:creationId xmlns:p14="http://schemas.microsoft.com/office/powerpoint/2010/main" val="3131478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9E32F64-A72B-C14C-8433-77F8F5F5DCF5}" type="datetimeFigureOut">
              <a:rPr lang="en-US" smtClean="0"/>
              <a:t>8/18/20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30B953-DB5D-0049-BFD7-1B05CB90F64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873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E32F64-A72B-C14C-8433-77F8F5F5DCF5}" type="datetimeFigureOut">
              <a:rPr lang="en-US" smtClean="0"/>
              <a:t>8/18/20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30B953-DB5D-0049-BFD7-1B05CB90F64E}" type="slidenum">
              <a:rPr lang="en-US" smtClean="0"/>
              <a:t>‹#›</a:t>
            </a:fld>
            <a:endParaRPr lang="en-US"/>
          </a:p>
        </p:txBody>
      </p:sp>
    </p:spTree>
    <p:extLst>
      <p:ext uri="{BB962C8B-B14F-4D97-AF65-F5344CB8AC3E}">
        <p14:creationId xmlns:p14="http://schemas.microsoft.com/office/powerpoint/2010/main" val="1746027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E32F64-A72B-C14C-8433-77F8F5F5DCF5}" type="datetimeFigureOut">
              <a:rPr lang="en-US" smtClean="0"/>
              <a:t>8/18/20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30B953-DB5D-0049-BFD7-1B05CB90F64E}" type="slidenum">
              <a:rPr lang="en-US" smtClean="0"/>
              <a:t>‹#›</a:t>
            </a:fld>
            <a:endParaRPr lang="en-US"/>
          </a:p>
        </p:txBody>
      </p:sp>
    </p:spTree>
    <p:extLst>
      <p:ext uri="{BB962C8B-B14F-4D97-AF65-F5344CB8AC3E}">
        <p14:creationId xmlns:p14="http://schemas.microsoft.com/office/powerpoint/2010/main" val="3533081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49E32F64-A72B-C14C-8433-77F8F5F5DCF5}" type="datetimeFigureOut">
              <a:rPr lang="en-US" smtClean="0"/>
              <a:t>8/18/20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6130B953-DB5D-0049-BFD7-1B05CB90F64E}" type="slidenum">
              <a:rPr lang="en-US" smtClean="0"/>
              <a:t>‹#›</a:t>
            </a:fld>
            <a:endParaRPr lang="en-US"/>
          </a:p>
        </p:txBody>
      </p:sp>
    </p:spTree>
    <p:extLst>
      <p:ext uri="{BB962C8B-B14F-4D97-AF65-F5344CB8AC3E}">
        <p14:creationId xmlns:p14="http://schemas.microsoft.com/office/powerpoint/2010/main" val="3250845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9E32F64-A72B-C14C-8433-77F8F5F5DCF5}" type="datetimeFigureOut">
              <a:rPr lang="en-US" smtClean="0"/>
              <a:t>8/18/20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6130B953-DB5D-0049-BFD7-1B05CB90F64E}" type="slidenum">
              <a:rPr lang="en-US" smtClean="0"/>
              <a:t>‹#›</a:t>
            </a:fld>
            <a:endParaRPr lang="en-US"/>
          </a:p>
        </p:txBody>
      </p:sp>
    </p:spTree>
    <p:extLst>
      <p:ext uri="{BB962C8B-B14F-4D97-AF65-F5344CB8AC3E}">
        <p14:creationId xmlns:p14="http://schemas.microsoft.com/office/powerpoint/2010/main" val="245777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9E32F64-A72B-C14C-8433-77F8F5F5DCF5}" type="datetimeFigureOut">
              <a:rPr lang="en-US" smtClean="0"/>
              <a:t>8/18/20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130B953-DB5D-0049-BFD7-1B05CB90F64E}" type="slidenum">
              <a:rPr lang="en-US" smtClean="0"/>
              <a:t>‹#›</a:t>
            </a:fld>
            <a:endParaRPr lang="en-US"/>
          </a:p>
        </p:txBody>
      </p:sp>
    </p:spTree>
    <p:extLst>
      <p:ext uri="{BB962C8B-B14F-4D97-AF65-F5344CB8AC3E}">
        <p14:creationId xmlns:p14="http://schemas.microsoft.com/office/powerpoint/2010/main" val="4134829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aviation-edge.com/developers/" TargetMode="External"/><Relationship Id="rId2" Type="http://schemas.openxmlformats.org/officeDocument/2006/relationships/hyperlink" Target="https://aviation-edg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B4B2877F-76A4-E24F-8E2A-B2C69BC42F79}"/>
              </a:ext>
            </a:extLst>
          </p:cNvPr>
          <p:cNvSpPr txBox="1">
            <a:spLocks/>
          </p:cNvSpPr>
          <p:nvPr/>
        </p:nvSpPr>
        <p:spPr>
          <a:xfrm>
            <a:off x="-5471160" y="4333241"/>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12" name="Picture 11">
            <a:extLst>
              <a:ext uri="{FF2B5EF4-FFF2-40B4-BE49-F238E27FC236}">
                <a16:creationId xmlns:a16="http://schemas.microsoft.com/office/drawing/2014/main" id="{72D3FC1B-134F-FF46-801D-697748A476F5}"/>
              </a:ext>
            </a:extLst>
          </p:cNvPr>
          <p:cNvPicPr>
            <a:picLocks noChangeAspect="1"/>
          </p:cNvPicPr>
          <p:nvPr/>
        </p:nvPicPr>
        <p:blipFill>
          <a:blip r:embed="rId3"/>
          <a:stretch>
            <a:fillRect/>
          </a:stretch>
        </p:blipFill>
        <p:spPr>
          <a:xfrm>
            <a:off x="607401" y="0"/>
            <a:ext cx="10259568" cy="6858000"/>
          </a:xfrm>
          <a:prstGeom prst="rect">
            <a:avLst/>
          </a:prstGeom>
        </p:spPr>
      </p:pic>
      <p:sp>
        <p:nvSpPr>
          <p:cNvPr id="17" name="Subtitle 16">
            <a:extLst>
              <a:ext uri="{FF2B5EF4-FFF2-40B4-BE49-F238E27FC236}">
                <a16:creationId xmlns:a16="http://schemas.microsoft.com/office/drawing/2014/main" id="{582862F6-CBF9-924B-9887-6B58C16D37F9}"/>
              </a:ext>
            </a:extLst>
          </p:cNvPr>
          <p:cNvSpPr>
            <a:spLocks noGrp="1"/>
          </p:cNvSpPr>
          <p:nvPr>
            <p:ph type="subTitle" idx="1"/>
          </p:nvPr>
        </p:nvSpPr>
        <p:spPr>
          <a:xfrm>
            <a:off x="966216" y="4627129"/>
            <a:ext cx="5754624" cy="1889174"/>
          </a:xfrm>
        </p:spPr>
        <p:txBody>
          <a:bodyPr>
            <a:normAutofit/>
          </a:bodyPr>
          <a:lstStyle/>
          <a:p>
            <a:r>
              <a:rPr lang="en-US" dirty="0"/>
              <a:t>Artem </a:t>
            </a:r>
            <a:r>
              <a:rPr lang="en-US" dirty="0" err="1"/>
              <a:t>Bordetskiy</a:t>
            </a:r>
            <a:endParaRPr lang="en-US" dirty="0"/>
          </a:p>
          <a:p>
            <a:r>
              <a:rPr lang="en-US" dirty="0"/>
              <a:t>John </a:t>
            </a:r>
            <a:r>
              <a:rPr lang="en-US" dirty="0" err="1"/>
              <a:t>Buckholt</a:t>
            </a:r>
            <a:endParaRPr lang="en-US" dirty="0"/>
          </a:p>
          <a:p>
            <a:r>
              <a:rPr lang="en-US" dirty="0"/>
              <a:t>Jacob Greenbaum</a:t>
            </a:r>
          </a:p>
          <a:p>
            <a:r>
              <a:rPr lang="en-US" dirty="0"/>
              <a:t>Ronald Rivas</a:t>
            </a:r>
          </a:p>
          <a:p>
            <a:endParaRPr lang="en-US" dirty="0"/>
          </a:p>
          <a:p>
            <a:endParaRPr lang="en-US" dirty="0"/>
          </a:p>
          <a:p>
            <a:endParaRPr lang="en-US" dirty="0"/>
          </a:p>
        </p:txBody>
      </p:sp>
      <p:sp>
        <p:nvSpPr>
          <p:cNvPr id="3" name="Title 2">
            <a:extLst>
              <a:ext uri="{FF2B5EF4-FFF2-40B4-BE49-F238E27FC236}">
                <a16:creationId xmlns:a16="http://schemas.microsoft.com/office/drawing/2014/main" id="{3B0A5402-89FC-544A-9590-DDDD8102BC20}"/>
              </a:ext>
            </a:extLst>
          </p:cNvPr>
          <p:cNvSpPr>
            <a:spLocks noGrp="1"/>
          </p:cNvSpPr>
          <p:nvPr>
            <p:ph type="ctrTitle"/>
          </p:nvPr>
        </p:nvSpPr>
        <p:spPr>
          <a:xfrm>
            <a:off x="1357131" y="233853"/>
            <a:ext cx="8991600" cy="1645920"/>
          </a:xfrm>
        </p:spPr>
        <p:txBody>
          <a:bodyPr/>
          <a:lstStyle/>
          <a:p>
            <a:r>
              <a:rPr lang="en-US" dirty="0"/>
              <a:t>Project airport</a:t>
            </a:r>
          </a:p>
        </p:txBody>
      </p:sp>
    </p:spTree>
    <p:extLst>
      <p:ext uri="{BB962C8B-B14F-4D97-AF65-F5344CB8AC3E}">
        <p14:creationId xmlns:p14="http://schemas.microsoft.com/office/powerpoint/2010/main" val="3923331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0DA8F-ACF4-5E4E-BDDC-A1FFF152AC25}"/>
              </a:ext>
            </a:extLst>
          </p:cNvPr>
          <p:cNvSpPr>
            <a:spLocks noGrp="1"/>
          </p:cNvSpPr>
          <p:nvPr>
            <p:ph type="title"/>
          </p:nvPr>
        </p:nvSpPr>
        <p:spPr>
          <a:xfrm>
            <a:off x="2265860" y="0"/>
            <a:ext cx="7729728" cy="1188720"/>
          </a:xfrm>
        </p:spPr>
        <p:txBody>
          <a:bodyPr/>
          <a:lstStyle/>
          <a:p>
            <a:r>
              <a:rPr lang="en-US" dirty="0"/>
              <a:t>Flight Volume at a Specific Terminal: destination Airport</a:t>
            </a:r>
          </a:p>
        </p:txBody>
      </p:sp>
      <p:pic>
        <p:nvPicPr>
          <p:cNvPr id="5" name="Content Placeholder 4">
            <a:extLst>
              <a:ext uri="{FF2B5EF4-FFF2-40B4-BE49-F238E27FC236}">
                <a16:creationId xmlns:a16="http://schemas.microsoft.com/office/drawing/2014/main" id="{0C9E9BD5-1068-3642-A074-531179336791}"/>
              </a:ext>
            </a:extLst>
          </p:cNvPr>
          <p:cNvPicPr>
            <a:picLocks noGrp="1" noChangeAspect="1"/>
          </p:cNvPicPr>
          <p:nvPr>
            <p:ph idx="1"/>
          </p:nvPr>
        </p:nvPicPr>
        <p:blipFill>
          <a:blip r:embed="rId2"/>
          <a:stretch>
            <a:fillRect/>
          </a:stretch>
        </p:blipFill>
        <p:spPr>
          <a:xfrm>
            <a:off x="462986" y="1296364"/>
            <a:ext cx="11123271" cy="5561636"/>
          </a:xfrm>
        </p:spPr>
      </p:pic>
    </p:spTree>
    <p:extLst>
      <p:ext uri="{BB962C8B-B14F-4D97-AF65-F5344CB8AC3E}">
        <p14:creationId xmlns:p14="http://schemas.microsoft.com/office/powerpoint/2010/main" val="3823337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4736-43DF-844A-93E9-9E4B05BDD7B8}"/>
              </a:ext>
            </a:extLst>
          </p:cNvPr>
          <p:cNvSpPr>
            <a:spLocks noGrp="1"/>
          </p:cNvSpPr>
          <p:nvPr>
            <p:ph type="title"/>
          </p:nvPr>
        </p:nvSpPr>
        <p:spPr>
          <a:xfrm>
            <a:off x="2303583" y="0"/>
            <a:ext cx="7729728" cy="1188720"/>
          </a:xfrm>
        </p:spPr>
        <p:txBody>
          <a:bodyPr/>
          <a:lstStyle/>
          <a:p>
            <a:r>
              <a:rPr lang="en-US" dirty="0"/>
              <a:t>Flight Volume all Terminals: destination airport</a:t>
            </a:r>
          </a:p>
        </p:txBody>
      </p:sp>
      <p:pic>
        <p:nvPicPr>
          <p:cNvPr id="5" name="Content Placeholder 4">
            <a:extLst>
              <a:ext uri="{FF2B5EF4-FFF2-40B4-BE49-F238E27FC236}">
                <a16:creationId xmlns:a16="http://schemas.microsoft.com/office/drawing/2014/main" id="{EBD23916-E7D9-424C-9C0C-0059B184B43C}"/>
              </a:ext>
            </a:extLst>
          </p:cNvPr>
          <p:cNvPicPr>
            <a:picLocks noGrp="1" noChangeAspect="1"/>
          </p:cNvPicPr>
          <p:nvPr>
            <p:ph idx="1"/>
          </p:nvPr>
        </p:nvPicPr>
        <p:blipFill>
          <a:blip r:embed="rId2"/>
          <a:stretch>
            <a:fillRect/>
          </a:stretch>
        </p:blipFill>
        <p:spPr>
          <a:xfrm>
            <a:off x="551013" y="1365813"/>
            <a:ext cx="10984372" cy="5492187"/>
          </a:xfrm>
        </p:spPr>
      </p:pic>
    </p:spTree>
    <p:extLst>
      <p:ext uri="{BB962C8B-B14F-4D97-AF65-F5344CB8AC3E}">
        <p14:creationId xmlns:p14="http://schemas.microsoft.com/office/powerpoint/2010/main" val="168670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EBE1-91CE-0340-9725-CBA7915D5774}"/>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8CA2DEBB-E366-FE4A-ACE7-4CE3F64A1A47}"/>
              </a:ext>
            </a:extLst>
          </p:cNvPr>
          <p:cNvSpPr>
            <a:spLocks noGrp="1"/>
          </p:cNvSpPr>
          <p:nvPr>
            <p:ph idx="1"/>
          </p:nvPr>
        </p:nvSpPr>
        <p:spPr/>
        <p:txBody>
          <a:bodyPr/>
          <a:lstStyle/>
          <a:p>
            <a:r>
              <a:rPr lang="en-US" dirty="0"/>
              <a:t>”Confounds” – variables that could be getting in the way of results</a:t>
            </a:r>
          </a:p>
          <a:p>
            <a:r>
              <a:rPr lang="en-US" dirty="0"/>
              <a:t>Transfers don’t come through security</a:t>
            </a:r>
          </a:p>
          <a:p>
            <a:pPr lvl="1"/>
            <a:r>
              <a:rPr lang="en-US" dirty="0"/>
              <a:t>At any given airport, especially a hub like DFW, a large portion of the passengers are there for connecting flights </a:t>
            </a:r>
          </a:p>
          <a:p>
            <a:r>
              <a:rPr lang="en-US" dirty="0"/>
              <a:t>Historical data is not readily available (limited to just today)</a:t>
            </a:r>
          </a:p>
          <a:p>
            <a:r>
              <a:rPr lang="en-US" dirty="0"/>
              <a:t>Don’t have passenger volume data</a:t>
            </a:r>
          </a:p>
          <a:p>
            <a:r>
              <a:rPr lang="en-US" dirty="0"/>
              <a:t>The wave effect or lull</a:t>
            </a:r>
          </a:p>
          <a:p>
            <a:r>
              <a:rPr lang="en-US" dirty="0"/>
              <a:t>Staffing </a:t>
            </a:r>
          </a:p>
        </p:txBody>
      </p:sp>
    </p:spTree>
    <p:extLst>
      <p:ext uri="{BB962C8B-B14F-4D97-AF65-F5344CB8AC3E}">
        <p14:creationId xmlns:p14="http://schemas.microsoft.com/office/powerpoint/2010/main" val="184158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88CED-73D3-684E-8914-07CC37FFF25A}"/>
              </a:ext>
            </a:extLst>
          </p:cNvPr>
          <p:cNvSpPr>
            <a:spLocks noGrp="1"/>
          </p:cNvSpPr>
          <p:nvPr>
            <p:ph type="title"/>
          </p:nvPr>
        </p:nvSpPr>
        <p:spPr>
          <a:xfrm>
            <a:off x="2265860" y="2504124"/>
            <a:ext cx="7729728" cy="1188720"/>
          </a:xfrm>
        </p:spPr>
        <p:txBody>
          <a:bodyPr/>
          <a:lstStyle/>
          <a:p>
            <a:r>
              <a:rPr lang="en-US" dirty="0"/>
              <a:t>Conclusions </a:t>
            </a:r>
          </a:p>
        </p:txBody>
      </p:sp>
    </p:spTree>
    <p:extLst>
      <p:ext uri="{BB962C8B-B14F-4D97-AF65-F5344CB8AC3E}">
        <p14:creationId xmlns:p14="http://schemas.microsoft.com/office/powerpoint/2010/main" val="2052046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FC19-868D-B146-91E7-799FDEACA45F}"/>
              </a:ext>
            </a:extLst>
          </p:cNvPr>
          <p:cNvSpPr>
            <a:spLocks noGrp="1"/>
          </p:cNvSpPr>
          <p:nvPr>
            <p:ph type="title"/>
          </p:nvPr>
        </p:nvSpPr>
        <p:spPr>
          <a:xfrm>
            <a:off x="2196412" y="2735618"/>
            <a:ext cx="7729728" cy="1188720"/>
          </a:xfrm>
        </p:spPr>
        <p:txBody>
          <a:bodyPr/>
          <a:lstStyle/>
          <a:p>
            <a:r>
              <a:rPr lang="en-US" dirty="0"/>
              <a:t>Live Run</a:t>
            </a:r>
          </a:p>
        </p:txBody>
      </p:sp>
    </p:spTree>
    <p:extLst>
      <p:ext uri="{BB962C8B-B14F-4D97-AF65-F5344CB8AC3E}">
        <p14:creationId xmlns:p14="http://schemas.microsoft.com/office/powerpoint/2010/main" val="957787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FAC2-83D2-2F42-A56B-9DCC9F9B3BBF}"/>
              </a:ext>
            </a:extLst>
          </p:cNvPr>
          <p:cNvSpPr>
            <a:spLocks noGrp="1"/>
          </p:cNvSpPr>
          <p:nvPr>
            <p:ph type="title"/>
          </p:nvPr>
        </p:nvSpPr>
        <p:spPr/>
        <p:txBody>
          <a:bodyPr>
            <a:normAutofit fontScale="90000"/>
          </a:bodyPr>
          <a:lstStyle/>
          <a:p>
            <a:r>
              <a:rPr lang="en-US" dirty="0"/>
              <a:t>What if…you knew how busy the airport will be before you arrive? </a:t>
            </a:r>
            <a:br>
              <a:rPr lang="en-US" dirty="0"/>
            </a:br>
            <a:endParaRPr lang="en-US" dirty="0"/>
          </a:p>
        </p:txBody>
      </p:sp>
      <p:sp>
        <p:nvSpPr>
          <p:cNvPr id="3" name="Content Placeholder 2">
            <a:extLst>
              <a:ext uri="{FF2B5EF4-FFF2-40B4-BE49-F238E27FC236}">
                <a16:creationId xmlns:a16="http://schemas.microsoft.com/office/drawing/2014/main" id="{CAC7DABF-FAD0-9E4B-BA14-B2C739E2DE29}"/>
              </a:ext>
            </a:extLst>
          </p:cNvPr>
          <p:cNvSpPr>
            <a:spLocks noGrp="1"/>
          </p:cNvSpPr>
          <p:nvPr>
            <p:ph idx="1"/>
          </p:nvPr>
        </p:nvSpPr>
        <p:spPr>
          <a:xfrm>
            <a:off x="2231135" y="2638044"/>
            <a:ext cx="8220803" cy="3380791"/>
          </a:xfrm>
        </p:spPr>
        <p:txBody>
          <a:bodyPr/>
          <a:lstStyle/>
          <a:p>
            <a:r>
              <a:rPr lang="en-US" dirty="0"/>
              <a:t>What times are the busiest at a specific airport?</a:t>
            </a:r>
          </a:p>
          <a:p>
            <a:r>
              <a:rPr lang="en-US" dirty="0"/>
              <a:t>What does this mean in terms of the the volume of passengers in said airport and furthermore, using this data, can we determine when the best time to arrive at the airport is?</a:t>
            </a:r>
          </a:p>
          <a:p>
            <a:endParaRPr lang="en-US" dirty="0"/>
          </a:p>
        </p:txBody>
      </p:sp>
    </p:spTree>
    <p:extLst>
      <p:ext uri="{BB962C8B-B14F-4D97-AF65-F5344CB8AC3E}">
        <p14:creationId xmlns:p14="http://schemas.microsoft.com/office/powerpoint/2010/main" val="815195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C5C03-8E6A-B44E-AA49-ABF218294854}"/>
              </a:ext>
            </a:extLst>
          </p:cNvPr>
          <p:cNvSpPr>
            <a:spLocks noGrp="1"/>
          </p:cNvSpPr>
          <p:nvPr>
            <p:ph type="title"/>
          </p:nvPr>
        </p:nvSpPr>
        <p:spPr/>
        <p:txBody>
          <a:bodyPr/>
          <a:lstStyle/>
          <a:p>
            <a:r>
              <a:rPr lang="en-US" dirty="0"/>
              <a:t>What led us to chose this project?</a:t>
            </a:r>
          </a:p>
        </p:txBody>
      </p:sp>
      <p:sp>
        <p:nvSpPr>
          <p:cNvPr id="3" name="Content Placeholder 2">
            <a:extLst>
              <a:ext uri="{FF2B5EF4-FFF2-40B4-BE49-F238E27FC236}">
                <a16:creationId xmlns:a16="http://schemas.microsoft.com/office/drawing/2014/main" id="{32CDF3B8-D52C-C041-962F-1D6CD2AB4620}"/>
              </a:ext>
            </a:extLst>
          </p:cNvPr>
          <p:cNvSpPr>
            <a:spLocks noGrp="1"/>
          </p:cNvSpPr>
          <p:nvPr>
            <p:ph idx="1"/>
          </p:nvPr>
        </p:nvSpPr>
        <p:spPr/>
        <p:txBody>
          <a:bodyPr/>
          <a:lstStyle/>
          <a:p>
            <a:r>
              <a:rPr lang="en-US" dirty="0"/>
              <a:t>John was a corporate pilot and through collaboration we came up with the idea of tracking the volume of flights in a particular airport. </a:t>
            </a:r>
          </a:p>
          <a:p>
            <a:r>
              <a:rPr lang="en-US" dirty="0"/>
              <a:t>Our first idea was to track a flight’s geolocation (we should have known better!!). </a:t>
            </a:r>
          </a:p>
          <a:p>
            <a:r>
              <a:rPr lang="en-US" dirty="0"/>
              <a:t>We weren’t sure whether this would be historical data, present data, or future data. </a:t>
            </a:r>
          </a:p>
          <a:p>
            <a:r>
              <a:rPr lang="en-US" dirty="0"/>
              <a:t>We realized the limitation that all data relating to aviation is not readily publicly available.</a:t>
            </a:r>
          </a:p>
          <a:p>
            <a:r>
              <a:rPr lang="en-US" dirty="0"/>
              <a:t>We are utilizing the current day’s data based on the API.</a:t>
            </a:r>
          </a:p>
        </p:txBody>
      </p:sp>
    </p:spTree>
    <p:extLst>
      <p:ext uri="{BB962C8B-B14F-4D97-AF65-F5344CB8AC3E}">
        <p14:creationId xmlns:p14="http://schemas.microsoft.com/office/powerpoint/2010/main" val="286287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C707-E4C7-5346-BEB3-9628B1E18DA3}"/>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D5D8B3B6-62C0-D940-A8A0-2047CF319E22}"/>
              </a:ext>
            </a:extLst>
          </p:cNvPr>
          <p:cNvSpPr>
            <a:spLocks noGrp="1"/>
          </p:cNvSpPr>
          <p:nvPr>
            <p:ph idx="1"/>
          </p:nvPr>
        </p:nvSpPr>
        <p:spPr/>
        <p:txBody>
          <a:bodyPr/>
          <a:lstStyle/>
          <a:p>
            <a:r>
              <a:rPr lang="en-US" dirty="0">
                <a:hlinkClick r:id="rId2"/>
              </a:rPr>
              <a:t>https://aviation-edge.com/</a:t>
            </a:r>
            <a:endParaRPr lang="en-US" dirty="0"/>
          </a:p>
          <a:p>
            <a:r>
              <a:rPr lang="en-US" dirty="0">
                <a:hlinkClick r:id="rId3"/>
              </a:rPr>
              <a:t>http://aviation-edge.com/developers/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294602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2F99-C032-134D-A6D0-B1D9BF660315}"/>
              </a:ext>
            </a:extLst>
          </p:cNvPr>
          <p:cNvSpPr>
            <a:spLocks noGrp="1"/>
          </p:cNvSpPr>
          <p:nvPr>
            <p:ph type="title"/>
          </p:nvPr>
        </p:nvSpPr>
        <p:spPr>
          <a:xfrm>
            <a:off x="2115390" y="142890"/>
            <a:ext cx="7729728" cy="1188720"/>
          </a:xfrm>
        </p:spPr>
        <p:txBody>
          <a:bodyPr/>
          <a:lstStyle/>
          <a:p>
            <a:r>
              <a:rPr lang="en-US" dirty="0"/>
              <a:t>Flight Volume: Departing Airport</a:t>
            </a:r>
          </a:p>
        </p:txBody>
      </p:sp>
      <p:pic>
        <p:nvPicPr>
          <p:cNvPr id="7" name="Content Placeholder 6">
            <a:extLst>
              <a:ext uri="{FF2B5EF4-FFF2-40B4-BE49-F238E27FC236}">
                <a16:creationId xmlns:a16="http://schemas.microsoft.com/office/drawing/2014/main" id="{D2E7623B-088B-414F-8EC7-7FE02B35D83F}"/>
              </a:ext>
            </a:extLst>
          </p:cNvPr>
          <p:cNvPicPr>
            <a:picLocks noGrp="1" noChangeAspect="1"/>
          </p:cNvPicPr>
          <p:nvPr>
            <p:ph idx="1"/>
          </p:nvPr>
        </p:nvPicPr>
        <p:blipFill>
          <a:blip r:embed="rId2"/>
          <a:stretch>
            <a:fillRect/>
          </a:stretch>
        </p:blipFill>
        <p:spPr>
          <a:xfrm>
            <a:off x="1130462" y="1493134"/>
            <a:ext cx="10729729" cy="5364865"/>
          </a:xfrm>
        </p:spPr>
      </p:pic>
    </p:spTree>
    <p:extLst>
      <p:ext uri="{BB962C8B-B14F-4D97-AF65-F5344CB8AC3E}">
        <p14:creationId xmlns:p14="http://schemas.microsoft.com/office/powerpoint/2010/main" val="1331346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0DA8F-ACF4-5E4E-BDDC-A1FFF152AC25}"/>
              </a:ext>
            </a:extLst>
          </p:cNvPr>
          <p:cNvSpPr>
            <a:spLocks noGrp="1"/>
          </p:cNvSpPr>
          <p:nvPr>
            <p:ph type="title"/>
          </p:nvPr>
        </p:nvSpPr>
        <p:spPr>
          <a:xfrm>
            <a:off x="2231136" y="0"/>
            <a:ext cx="7729728" cy="1188720"/>
          </a:xfrm>
        </p:spPr>
        <p:txBody>
          <a:bodyPr/>
          <a:lstStyle/>
          <a:p>
            <a:r>
              <a:rPr lang="en-US" dirty="0"/>
              <a:t>Flight Volume at a Specific Terminal: Departing Airport</a:t>
            </a:r>
          </a:p>
        </p:txBody>
      </p:sp>
      <p:pic>
        <p:nvPicPr>
          <p:cNvPr id="6" name="Content Placeholder 5">
            <a:extLst>
              <a:ext uri="{FF2B5EF4-FFF2-40B4-BE49-F238E27FC236}">
                <a16:creationId xmlns:a16="http://schemas.microsoft.com/office/drawing/2014/main" id="{CA8CE8B5-BBBF-A64F-9642-AA9EB947A041}"/>
              </a:ext>
            </a:extLst>
          </p:cNvPr>
          <p:cNvPicPr>
            <a:picLocks noGrp="1" noChangeAspect="1"/>
          </p:cNvPicPr>
          <p:nvPr>
            <p:ph idx="1"/>
          </p:nvPr>
        </p:nvPicPr>
        <p:blipFill>
          <a:blip r:embed="rId2"/>
          <a:stretch>
            <a:fillRect/>
          </a:stretch>
        </p:blipFill>
        <p:spPr>
          <a:xfrm>
            <a:off x="564547" y="1452623"/>
            <a:ext cx="10810754" cy="5405377"/>
          </a:xfrm>
        </p:spPr>
      </p:pic>
    </p:spTree>
    <p:extLst>
      <p:ext uri="{BB962C8B-B14F-4D97-AF65-F5344CB8AC3E}">
        <p14:creationId xmlns:p14="http://schemas.microsoft.com/office/powerpoint/2010/main" val="3356269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4736-43DF-844A-93E9-9E4B05BDD7B8}"/>
              </a:ext>
            </a:extLst>
          </p:cNvPr>
          <p:cNvSpPr>
            <a:spLocks noGrp="1"/>
          </p:cNvSpPr>
          <p:nvPr>
            <p:ph type="title"/>
          </p:nvPr>
        </p:nvSpPr>
        <p:spPr>
          <a:xfrm>
            <a:off x="2277435" y="0"/>
            <a:ext cx="7729728" cy="1188720"/>
          </a:xfrm>
        </p:spPr>
        <p:txBody>
          <a:bodyPr/>
          <a:lstStyle/>
          <a:p>
            <a:r>
              <a:rPr lang="en-US" dirty="0"/>
              <a:t>Flight Volume all Terminals: Departing airport</a:t>
            </a:r>
          </a:p>
        </p:txBody>
      </p:sp>
      <p:pic>
        <p:nvPicPr>
          <p:cNvPr id="7" name="Content Placeholder 6">
            <a:extLst>
              <a:ext uri="{FF2B5EF4-FFF2-40B4-BE49-F238E27FC236}">
                <a16:creationId xmlns:a16="http://schemas.microsoft.com/office/drawing/2014/main" id="{5DFC5974-358A-5645-B7D6-B509444FAA7A}"/>
              </a:ext>
            </a:extLst>
          </p:cNvPr>
          <p:cNvPicPr>
            <a:picLocks noGrp="1" noChangeAspect="1"/>
          </p:cNvPicPr>
          <p:nvPr>
            <p:ph idx="1"/>
          </p:nvPr>
        </p:nvPicPr>
        <p:blipFill>
          <a:blip r:embed="rId2"/>
          <a:stretch>
            <a:fillRect/>
          </a:stretch>
        </p:blipFill>
        <p:spPr>
          <a:xfrm>
            <a:off x="729205" y="1342663"/>
            <a:ext cx="11060294" cy="5530147"/>
          </a:xfrm>
        </p:spPr>
      </p:pic>
    </p:spTree>
    <p:extLst>
      <p:ext uri="{BB962C8B-B14F-4D97-AF65-F5344CB8AC3E}">
        <p14:creationId xmlns:p14="http://schemas.microsoft.com/office/powerpoint/2010/main" val="227773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AEC55-03DD-2E42-830B-5F52BBC85C89}"/>
              </a:ext>
            </a:extLst>
          </p:cNvPr>
          <p:cNvSpPr>
            <a:spLocks noGrp="1"/>
          </p:cNvSpPr>
          <p:nvPr>
            <p:ph type="title"/>
          </p:nvPr>
        </p:nvSpPr>
        <p:spPr>
          <a:xfrm>
            <a:off x="872924" y="23934"/>
            <a:ext cx="10894996" cy="1325563"/>
          </a:xfrm>
        </p:spPr>
        <p:txBody>
          <a:bodyPr/>
          <a:lstStyle/>
          <a:p>
            <a:r>
              <a:rPr lang="en-US" dirty="0"/>
              <a:t>Flight Volume: departing airport</a:t>
            </a:r>
          </a:p>
        </p:txBody>
      </p:sp>
      <p:pic>
        <p:nvPicPr>
          <p:cNvPr id="7" name="Content Placeholder 6">
            <a:extLst>
              <a:ext uri="{FF2B5EF4-FFF2-40B4-BE49-F238E27FC236}">
                <a16:creationId xmlns:a16="http://schemas.microsoft.com/office/drawing/2014/main" id="{CF8DBD38-D85D-7D4F-8B66-E336566D939E}"/>
              </a:ext>
            </a:extLst>
          </p:cNvPr>
          <p:cNvPicPr>
            <a:picLocks noGrp="1" noChangeAspect="1"/>
          </p:cNvPicPr>
          <p:nvPr>
            <p:ph idx="1"/>
          </p:nvPr>
        </p:nvPicPr>
        <p:blipFill>
          <a:blip r:embed="rId2"/>
          <a:stretch>
            <a:fillRect/>
          </a:stretch>
        </p:blipFill>
        <p:spPr>
          <a:xfrm>
            <a:off x="624513" y="1349497"/>
            <a:ext cx="11019618" cy="5509809"/>
          </a:xfrm>
        </p:spPr>
      </p:pic>
    </p:spTree>
    <p:extLst>
      <p:ext uri="{BB962C8B-B14F-4D97-AF65-F5344CB8AC3E}">
        <p14:creationId xmlns:p14="http://schemas.microsoft.com/office/powerpoint/2010/main" val="2336404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2F99-C032-134D-A6D0-B1D9BF660315}"/>
              </a:ext>
            </a:extLst>
          </p:cNvPr>
          <p:cNvSpPr>
            <a:spLocks noGrp="1"/>
          </p:cNvSpPr>
          <p:nvPr>
            <p:ph type="title"/>
          </p:nvPr>
        </p:nvSpPr>
        <p:spPr>
          <a:xfrm>
            <a:off x="2242711" y="96591"/>
            <a:ext cx="7729728" cy="1188720"/>
          </a:xfrm>
        </p:spPr>
        <p:txBody>
          <a:bodyPr/>
          <a:lstStyle/>
          <a:p>
            <a:r>
              <a:rPr lang="en-US" dirty="0"/>
              <a:t>Flight Volume: Destination Airport</a:t>
            </a:r>
          </a:p>
        </p:txBody>
      </p:sp>
      <p:pic>
        <p:nvPicPr>
          <p:cNvPr id="5" name="Content Placeholder 4">
            <a:extLst>
              <a:ext uri="{FF2B5EF4-FFF2-40B4-BE49-F238E27FC236}">
                <a16:creationId xmlns:a16="http://schemas.microsoft.com/office/drawing/2014/main" id="{A17D23A0-2B24-0A4D-9A47-E72704CCA123}"/>
              </a:ext>
            </a:extLst>
          </p:cNvPr>
          <p:cNvPicPr>
            <a:picLocks noGrp="1" noChangeAspect="1"/>
          </p:cNvPicPr>
          <p:nvPr>
            <p:ph idx="1"/>
          </p:nvPr>
        </p:nvPicPr>
        <p:blipFill>
          <a:blip r:embed="rId2"/>
          <a:stretch>
            <a:fillRect/>
          </a:stretch>
        </p:blipFill>
        <p:spPr>
          <a:xfrm>
            <a:off x="-28858" y="2047079"/>
            <a:ext cx="12220858" cy="3880445"/>
          </a:xfrm>
        </p:spPr>
      </p:pic>
    </p:spTree>
    <p:extLst>
      <p:ext uri="{BB962C8B-B14F-4D97-AF65-F5344CB8AC3E}">
        <p14:creationId xmlns:p14="http://schemas.microsoft.com/office/powerpoint/2010/main" val="137605933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{50B579C1-859E-7945-B735-E0335A87EDE8}tf10001120</Template>
  <TotalTime>409</TotalTime>
  <Words>297</Words>
  <Application>Microsoft Macintosh PowerPoint</Application>
  <PresentationFormat>Widescreen</PresentationFormat>
  <Paragraphs>37</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Gill Sans MT</vt:lpstr>
      <vt:lpstr>Parcel</vt:lpstr>
      <vt:lpstr>Project airport</vt:lpstr>
      <vt:lpstr>What if…you knew how busy the airport will be before you arrive?  </vt:lpstr>
      <vt:lpstr>What led us to chose this project?</vt:lpstr>
      <vt:lpstr>API</vt:lpstr>
      <vt:lpstr>Flight Volume: Departing Airport</vt:lpstr>
      <vt:lpstr>Flight Volume at a Specific Terminal: Departing Airport</vt:lpstr>
      <vt:lpstr>Flight Volume all Terminals: Departing airport</vt:lpstr>
      <vt:lpstr>Flight Volume: departing airport</vt:lpstr>
      <vt:lpstr>Flight Volume: Destination Airport</vt:lpstr>
      <vt:lpstr>Flight Volume at a Specific Terminal: destination Airport</vt:lpstr>
      <vt:lpstr>Flight Volume all Terminals: destination airport</vt:lpstr>
      <vt:lpstr>Limitations</vt:lpstr>
      <vt:lpstr>Conclusions </vt:lpstr>
      <vt:lpstr>Live Run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Aircraft Tracker</dc:title>
  <dc:creator>Jacob Greenbaum</dc:creator>
  <cp:lastModifiedBy>Jacob Greenbaum</cp:lastModifiedBy>
  <cp:revision>21</cp:revision>
  <dcterms:created xsi:type="dcterms:W3CDTF">2020-08-14T00:38:31Z</dcterms:created>
  <dcterms:modified xsi:type="dcterms:W3CDTF">2020-08-18T23:15:52Z</dcterms:modified>
</cp:coreProperties>
</file>